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2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12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79ADB-AC53-2D47-B22D-75E8B54C651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C86AB-DD82-4F4E-8C5E-CE0DD96296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49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http://biologytb.net23.net/text/chapter27/27images/27-02.gif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23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www.quia.com</a:t>
            </a:r>
            <a:r>
              <a:rPr lang="en-US" baseline="0" dirty="0" smtClean="0"/>
              <a:t>/files/</a:t>
            </a:r>
            <a:r>
              <a:rPr lang="en-US" baseline="0" dirty="0" err="1" smtClean="0"/>
              <a:t>quia</a:t>
            </a:r>
            <a:r>
              <a:rPr lang="en-US" baseline="0" dirty="0" smtClean="0"/>
              <a:t>/users/</a:t>
            </a:r>
            <a:r>
              <a:rPr lang="en-US" baseline="0" dirty="0" err="1" smtClean="0"/>
              <a:t>lmcgee</a:t>
            </a:r>
            <a:r>
              <a:rPr lang="en-US" baseline="0" dirty="0" smtClean="0"/>
              <a:t>/Systems/9AP_Chapter_40_AnimalForm_and_Function/</a:t>
            </a:r>
            <a:r>
              <a:rPr lang="en-US" baseline="0" dirty="0" err="1" smtClean="0"/>
              <a:t>Connective_Tissue_Types.jpg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797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</a:t>
            </a:r>
            <a:r>
              <a:rPr lang="nb-NO" dirty="0" err="1" smtClean="0"/>
              <a:t>https</a:t>
            </a:r>
            <a:r>
              <a:rPr lang="nb-NO" dirty="0" smtClean="0"/>
              <a:t>://</a:t>
            </a:r>
            <a:r>
              <a:rPr lang="nb-NO" dirty="0" err="1" smtClean="0"/>
              <a:t>rhvillegas.files.wordpress.com</a:t>
            </a:r>
            <a:r>
              <a:rPr lang="nb-NO" dirty="0" smtClean="0"/>
              <a:t>/2012/10/198758_414538281934324_801865593_n.jpg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17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financialtribune.com</a:t>
            </a:r>
            <a:r>
              <a:rPr lang="en-US" baseline="0" dirty="0" smtClean="0"/>
              <a:t>/sites/default/files/field/image/12_Transplant%20(3).jpg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59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s.hswstatic.com</a:t>
            </a:r>
            <a:r>
              <a:rPr lang="en-US" dirty="0" smtClean="0"/>
              <a:t>/gif/organ-transplant-statistic2.gif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092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yourblackworld.net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wp</a:t>
            </a:r>
            <a:r>
              <a:rPr lang="en-US" baseline="0" dirty="0" smtClean="0"/>
              <a:t>-content/uploads/2012/06/01/</a:t>
            </a:r>
            <a:r>
              <a:rPr lang="en-US" baseline="0" dirty="0" err="1" smtClean="0"/>
              <a:t>kidney.jpg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“Social media” link: https://</a:t>
            </a:r>
            <a:r>
              <a:rPr lang="en-US" baseline="0" dirty="0" err="1" smtClean="0"/>
              <a:t>www.theglobeandmail.com</a:t>
            </a:r>
            <a:r>
              <a:rPr lang="en-US" baseline="0" dirty="0" smtClean="0"/>
              <a:t>/life/health-and-fitness/health/social-media-and-the-gift-of-life-using-public-appeals-for-organ-donors/article25141669/</a:t>
            </a:r>
          </a:p>
          <a:p>
            <a:r>
              <a:rPr lang="en-US" baseline="0" dirty="0" smtClean="0"/>
              <a:t>Illegal organ trade “themselves</a:t>
            </a:r>
            <a:r>
              <a:rPr lang="en-US" baseline="0" smtClean="0"/>
              <a:t>” link: </a:t>
            </a:r>
            <a:r>
              <a:rPr lang="en-US" baseline="0" dirty="0" smtClean="0"/>
              <a:t>http://</a:t>
            </a:r>
            <a:r>
              <a:rPr lang="en-US" baseline="0" dirty="0" err="1" smtClean="0"/>
              <a:t>www.ctvnews.ca</a:t>
            </a:r>
            <a:r>
              <a:rPr lang="en-US" baseline="0" dirty="0" smtClean="0"/>
              <a:t>/health/health-headlines/canadians-desperate-for-transplants-turn-to-illegal-organ-trade-1.1307227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08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http://i1-news.softpedia-static.com/images/news2/Cooperative-Behavior-Increases-Cellular-Mobility-2.jpg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43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kmbiology.weebly.com</a:t>
            </a:r>
            <a:r>
              <a:rPr lang="en-US" dirty="0" smtClean="0"/>
              <a:t>/uploads/6/0/1/1/6011704/5007385.jpg?491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57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pubs.usgs.gov</a:t>
            </a:r>
            <a:r>
              <a:rPr lang="en-US" dirty="0" smtClean="0"/>
              <a:t>/</a:t>
            </a:r>
            <a:r>
              <a:rPr lang="en-US" dirty="0" err="1" smtClean="0"/>
              <a:t>fs</a:t>
            </a:r>
            <a:r>
              <a:rPr lang="en-US" dirty="0" smtClean="0"/>
              <a:t>/fs-043-01/images/fig3.jpg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046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www.mentalhealthy.co.uk</a:t>
            </a:r>
            <a:r>
              <a:rPr lang="en-US" dirty="0" smtClean="0"/>
              <a:t>/sites/default/files/Depositphotos_4925217_XS.jpg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2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www.wonderwhizkids.com</a:t>
            </a:r>
            <a:r>
              <a:rPr lang="en-US" dirty="0" smtClean="0"/>
              <a:t>/resources/content/imagesv4/biology/concept/</a:t>
            </a:r>
            <a:r>
              <a:rPr lang="en-US" dirty="0" err="1" smtClean="0"/>
              <a:t>basic_principle</a:t>
            </a:r>
            <a:r>
              <a:rPr lang="en-US" dirty="0" smtClean="0"/>
              <a:t>/</a:t>
            </a:r>
            <a:r>
              <a:rPr lang="en-US" dirty="0" err="1" smtClean="0"/>
              <a:t>Animal_Tissues.gif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54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web.clark.edu</a:t>
            </a:r>
            <a:r>
              <a:rPr lang="en-US" baseline="0" dirty="0" smtClean="0"/>
              <a:t>/</a:t>
            </a:r>
            <a:r>
              <a:rPr lang="en-US" baseline="0" dirty="0" err="1" smtClean="0"/>
              <a:t>rrausch</a:t>
            </a:r>
            <a:r>
              <a:rPr lang="en-US" baseline="0" dirty="0" smtClean="0"/>
              <a:t>/</a:t>
            </a:r>
            <a:r>
              <a:rPr lang="en-US" baseline="0" dirty="0" err="1" smtClean="0"/>
              <a:t>biolabs</a:t>
            </a:r>
            <a:r>
              <a:rPr lang="en-US" baseline="0" dirty="0" smtClean="0"/>
              <a:t>/</a:t>
            </a:r>
            <a:r>
              <a:rPr lang="en-US" baseline="0" dirty="0" err="1" smtClean="0"/>
              <a:t>histo</a:t>
            </a:r>
            <a:r>
              <a:rPr lang="en-US" baseline="0" dirty="0" smtClean="0"/>
              <a:t>/epithelia/PCCE_100.jpg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46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sciencelearn.org.nz</a:t>
            </a:r>
            <a:r>
              <a:rPr lang="en-US" dirty="0" smtClean="0"/>
              <a:t>/</a:t>
            </a:r>
            <a:r>
              <a:rPr lang="en-US" dirty="0" err="1" smtClean="0"/>
              <a:t>var</a:t>
            </a:r>
            <a:r>
              <a:rPr lang="en-US" dirty="0" smtClean="0"/>
              <a:t>/</a:t>
            </a:r>
            <a:r>
              <a:rPr lang="en-US" dirty="0" err="1" smtClean="0"/>
              <a:t>sciencelearn</a:t>
            </a:r>
            <a:r>
              <a:rPr lang="en-US" dirty="0" smtClean="0"/>
              <a:t>/storage/images/contexts/sporting-edge/science-ideas-and-concepts/muscle-structure-muscle-under-the-microscope/9302-34-eng-NZ/Muscle-structure-muscle-under-the-</a:t>
            </a:r>
            <a:r>
              <a:rPr lang="en-US" dirty="0" err="1" smtClean="0"/>
              <a:t>microscope.jpg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56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o.quizlet.com</a:t>
            </a:r>
            <a:r>
              <a:rPr lang="en-US" dirty="0" smtClean="0"/>
              <a:t>/</a:t>
            </a:r>
            <a:r>
              <a:rPr lang="en-US" dirty="0" err="1" smtClean="0"/>
              <a:t>i</a:t>
            </a:r>
            <a:r>
              <a:rPr lang="en-US" dirty="0" smtClean="0"/>
              <a:t>/8hCwUBKPV_6OwDITTWmQQw_m.jpg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C86AB-DD82-4F4E-8C5E-CE0DD96296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43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9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7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9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8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9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2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24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5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97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6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42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6A204-14F9-CA40-9CF7-45B12442F873}" type="datetimeFigureOut">
              <a:rPr lang="en-US" smtClean="0"/>
              <a:t>17-12-07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F4472-5870-194D-B5E3-336BF291B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6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ftoflife.on.ca/en/transplant.htm" TargetMode="External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lobeandmail.com/life/health-and-fitness/health/social-media-and-the-gift-of-life-using-public-appeals-for-organ-donors/article25141669/" TargetMode="External"/><Relationship Id="rId4" Type="http://schemas.openxmlformats.org/officeDocument/2006/relationships/hyperlink" Target="http://www.ctvnews.ca/health/health-headlines/canadians-desperate-for-transplants-turn-to-illegal-organ-trade-1.1307227" TargetMode="External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00625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Cells &amp; Tissues (3.1)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6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Nervous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oordinates body actions using cells called </a:t>
            </a:r>
            <a:r>
              <a:rPr lang="en-US" i="1" dirty="0" smtClean="0"/>
              <a:t>neurons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oves information between brain/spinal cord to muscles/glands &amp; detects environmental information</a:t>
            </a:r>
            <a:endParaRPr lang="en-US" dirty="0"/>
          </a:p>
        </p:txBody>
      </p:sp>
      <p:pic>
        <p:nvPicPr>
          <p:cNvPr id="5" name="Content Placeholder 4" descr="8hCwUBKPV_6OwDITTWmQQw_m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187" b="-281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578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trengthens, supports, protects, and connects cells &amp; tissues</a:t>
            </a:r>
          </a:p>
          <a:p>
            <a:r>
              <a:rPr lang="en-US" dirty="0"/>
              <a:t>e</a:t>
            </a:r>
            <a:r>
              <a:rPr lang="en-US" dirty="0" smtClean="0"/>
              <a:t>.g., </a:t>
            </a:r>
            <a:r>
              <a:rPr lang="en-US" b="1" dirty="0" smtClean="0"/>
              <a:t>bone</a:t>
            </a:r>
            <a:r>
              <a:rPr lang="en-US" dirty="0" smtClean="0"/>
              <a:t>, </a:t>
            </a:r>
            <a:r>
              <a:rPr lang="en-US" b="1" dirty="0" smtClean="0"/>
              <a:t>fat</a:t>
            </a:r>
            <a:r>
              <a:rPr lang="en-US" dirty="0" smtClean="0"/>
              <a:t>, </a:t>
            </a:r>
            <a:r>
              <a:rPr lang="en-US" b="1" dirty="0" smtClean="0"/>
              <a:t>blood</a:t>
            </a:r>
            <a:endParaRPr lang="en-US" b="1" dirty="0"/>
          </a:p>
        </p:txBody>
      </p:sp>
      <p:pic>
        <p:nvPicPr>
          <p:cNvPr id="5" name="Content Placeholder 4" descr="Connective_Tissue_Typ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661" b="-236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9890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198758_414538281934324_801865593_n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05" b="-1505"/>
          <a:stretch>
            <a:fillRect/>
          </a:stretch>
        </p:blipFill>
        <p:spPr>
          <a:xfrm>
            <a:off x="457200" y="558800"/>
            <a:ext cx="8229600" cy="5567363"/>
          </a:xfrm>
        </p:spPr>
      </p:pic>
    </p:spTree>
    <p:extLst>
      <p:ext uri="{BB962C8B-B14F-4D97-AF65-F5344CB8AC3E}">
        <p14:creationId xmlns:p14="http://schemas.microsoft.com/office/powerpoint/2010/main" val="209232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 Donation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According to the </a:t>
            </a:r>
            <a:r>
              <a:rPr lang="en-US" dirty="0" smtClean="0">
                <a:hlinkClick r:id="rId3"/>
              </a:rPr>
              <a:t>Trillium Gift of Life Network</a:t>
            </a:r>
            <a:r>
              <a:rPr lang="en-US" dirty="0" smtClean="0"/>
              <a:t>, there are approximately 1600 Ontarians on transplant waiting lists.</a:t>
            </a:r>
            <a:endParaRPr lang="en-US" dirty="0"/>
          </a:p>
        </p:txBody>
      </p:sp>
      <p:pic>
        <p:nvPicPr>
          <p:cNvPr id="6" name="Content Placeholder 5" descr="12_Transplant (3).jpg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r="29572"/>
          <a:stretch/>
        </p:blipFill>
        <p:spPr/>
      </p:pic>
    </p:spTree>
    <p:extLst>
      <p:ext uri="{BB962C8B-B14F-4D97-AF65-F5344CB8AC3E}">
        <p14:creationId xmlns:p14="http://schemas.microsoft.com/office/powerpoint/2010/main" val="4287167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Organs for Transplant</a:t>
            </a:r>
            <a:endParaRPr lang="en-US" dirty="0"/>
          </a:p>
        </p:txBody>
      </p:sp>
      <p:pic>
        <p:nvPicPr>
          <p:cNvPr id="6" name="Content Placeholder 5" descr="organ-transplant-statistic2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130" r="-361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8526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Donation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Living donation accounted for 255 transplants in Ontario in 2012.</a:t>
            </a:r>
          </a:p>
          <a:p>
            <a:r>
              <a:rPr lang="en-US" dirty="0" smtClean="0"/>
              <a:t>Because of the long wait lists, sometimes people look for donors on </a:t>
            </a:r>
            <a:r>
              <a:rPr lang="en-US" dirty="0" smtClean="0">
                <a:hlinkClick r:id="rId3"/>
              </a:rPr>
              <a:t>social media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or turn to illegal organ trade </a:t>
            </a:r>
            <a:r>
              <a:rPr lang="en-US" dirty="0" smtClean="0">
                <a:hlinkClick r:id="rId4"/>
              </a:rPr>
              <a:t>themselves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7" name="Content Placeholder 6" descr="kidney.jpg"/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793" b="-157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762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75 to 100 trillion cells in the human body.</a:t>
            </a:r>
          </a:p>
          <a:p>
            <a:r>
              <a:rPr lang="en-US" dirty="0" smtClean="0"/>
              <a:t>Most cells are specialized to perform specific roles.</a:t>
            </a:r>
          </a:p>
          <a:p>
            <a:r>
              <a:rPr lang="en-US" dirty="0" smtClean="0"/>
              <a:t>What causes them to differentiate? </a:t>
            </a:r>
            <a:endParaRPr lang="en-US" dirty="0"/>
          </a:p>
        </p:txBody>
      </p:sp>
      <p:pic>
        <p:nvPicPr>
          <p:cNvPr id="7" name="Content Placeholder 6" descr="Cooperative-Behavior-Increases-Cellular-Mobility-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7" r="14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656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Specialization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Factors that affect cell specialization: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ell cytoplasm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nvironmental conditions</a:t>
            </a:r>
          </a:p>
          <a:p>
            <a:pPr lvl="1"/>
            <a:r>
              <a:rPr lang="en-US" dirty="0" err="1"/>
              <a:t>n</a:t>
            </a:r>
            <a:r>
              <a:rPr lang="en-US" dirty="0" err="1" smtClean="0"/>
              <a:t>eighbouring</a:t>
            </a:r>
            <a:r>
              <a:rPr lang="en-US" dirty="0" smtClean="0"/>
              <a:t> cells</a:t>
            </a:r>
            <a:endParaRPr lang="en-US" dirty="0"/>
          </a:p>
        </p:txBody>
      </p:sp>
      <p:pic>
        <p:nvPicPr>
          <p:cNvPr id="5" name="Content Placeholder 4" descr="500738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5" b="-18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368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Environmental factors such as exposure to chemicals can cause abnormal cell specialization &amp; development.</a:t>
            </a:r>
            <a:endParaRPr lang="en-US" dirty="0"/>
          </a:p>
        </p:txBody>
      </p:sp>
      <p:pic>
        <p:nvPicPr>
          <p:cNvPr id="5" name="Content Placeholder 4" descr="fig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3" r="95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2275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on/off genes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cells are specialized, they have certain genes “turned off” and others “turned on”.</a:t>
            </a:r>
            <a:endParaRPr lang="en-US" dirty="0"/>
          </a:p>
        </p:txBody>
      </p:sp>
      <p:pic>
        <p:nvPicPr>
          <p:cNvPr id="5" name="Content Placeholder 4" descr="Depositphotos_4925217_X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" r="16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919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Specialized animal cells are organized into tissues, just like plant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514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Tissues</a:t>
            </a:r>
            <a:endParaRPr lang="en-US" dirty="0"/>
          </a:p>
        </p:txBody>
      </p:sp>
      <p:pic>
        <p:nvPicPr>
          <p:cNvPr id="8" name="Content Placeholder 7" descr="Animal_Tissues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7" b="156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223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Strongly connected cells form barriers that line the surfaces of the body.</a:t>
            </a:r>
          </a:p>
          <a:p>
            <a:r>
              <a:rPr lang="en-US" dirty="0"/>
              <a:t>e</a:t>
            </a:r>
            <a:r>
              <a:rPr lang="en-US" dirty="0" smtClean="0"/>
              <a:t>.g., </a:t>
            </a:r>
            <a:r>
              <a:rPr lang="en-US" b="1" dirty="0" smtClean="0"/>
              <a:t>skin epithelia</a:t>
            </a:r>
            <a:r>
              <a:rPr lang="en-US" dirty="0" smtClean="0"/>
              <a:t>, </a:t>
            </a:r>
            <a:r>
              <a:rPr lang="en-US" b="1" dirty="0" smtClean="0"/>
              <a:t>columnar epithelia </a:t>
            </a:r>
            <a:r>
              <a:rPr lang="en-US" dirty="0" smtClean="0"/>
              <a:t>(line the digestive tract &amp; glands)</a:t>
            </a:r>
            <a:endParaRPr lang="en-US" dirty="0"/>
          </a:p>
        </p:txBody>
      </p:sp>
      <p:pic>
        <p:nvPicPr>
          <p:cNvPr id="6" name="Content Placeholder 5" descr="PCCE_100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66"/>
          <a:stretch/>
        </p:blipFill>
        <p:spPr/>
      </p:pic>
    </p:spTree>
    <p:extLst>
      <p:ext uri="{BB962C8B-B14F-4D97-AF65-F5344CB8AC3E}">
        <p14:creationId xmlns:p14="http://schemas.microsoft.com/office/powerpoint/2010/main" val="266942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Changes shape by shortening &amp; lengthening.</a:t>
            </a:r>
          </a:p>
          <a:p>
            <a:r>
              <a:rPr lang="en-US" dirty="0" smtClean="0"/>
              <a:t>e.g., </a:t>
            </a:r>
            <a:r>
              <a:rPr lang="en-US" b="1" dirty="0" smtClean="0"/>
              <a:t>skeletal muscle</a:t>
            </a:r>
            <a:r>
              <a:rPr lang="en-US" dirty="0" smtClean="0"/>
              <a:t>, </a:t>
            </a:r>
            <a:r>
              <a:rPr lang="en-US" b="1" dirty="0" smtClean="0"/>
              <a:t>smooth muscle</a:t>
            </a:r>
            <a:r>
              <a:rPr lang="en-US" dirty="0" smtClean="0"/>
              <a:t>, </a:t>
            </a:r>
            <a:r>
              <a:rPr lang="en-US" b="1" dirty="0" smtClean="0"/>
              <a:t>cardiac muscle</a:t>
            </a:r>
            <a:endParaRPr lang="en-US" b="1" dirty="0"/>
          </a:p>
        </p:txBody>
      </p:sp>
      <p:pic>
        <p:nvPicPr>
          <p:cNvPr id="5" name="Content Placeholder 4" descr="Muscle-structure-muscle-under-the-microscop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715" b="-337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4614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688</Words>
  <Application>Microsoft Macintosh PowerPoint</Application>
  <PresentationFormat>On-screen Show (4:3)</PresentationFormat>
  <Paragraphs>69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Cells &amp; Tissues (3.1)</vt:lpstr>
      <vt:lpstr>Cells</vt:lpstr>
      <vt:lpstr>Cell Specialization</vt:lpstr>
      <vt:lpstr>Abnormal Development</vt:lpstr>
      <vt:lpstr>Turning on/off genes</vt:lpstr>
      <vt:lpstr>PowerPoint Presentation</vt:lpstr>
      <vt:lpstr>Types of Tissues</vt:lpstr>
      <vt:lpstr>Epithelial Tissue</vt:lpstr>
      <vt:lpstr>Muscle Tissue</vt:lpstr>
      <vt:lpstr>Nervous Tissue</vt:lpstr>
      <vt:lpstr>Connective Tissue</vt:lpstr>
      <vt:lpstr>PowerPoint Presentation</vt:lpstr>
      <vt:lpstr>Organ Donation</vt:lpstr>
      <vt:lpstr>Organs for Transplant</vt:lpstr>
      <vt:lpstr>Living Donation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 &amp; Tissues</dc:title>
  <dc:creator>rubina khan</dc:creator>
  <cp:lastModifiedBy>rubina khan</cp:lastModifiedBy>
  <cp:revision>67</cp:revision>
  <dcterms:created xsi:type="dcterms:W3CDTF">2015-12-03T03:08:34Z</dcterms:created>
  <dcterms:modified xsi:type="dcterms:W3CDTF">2017-12-07T11:01:45Z</dcterms:modified>
</cp:coreProperties>
</file>